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varScale="1">
        <p:scale>
          <a:sx n="72" d="100"/>
          <a:sy n="72" d="100"/>
        </p:scale>
        <p:origin x="1206" y="78"/>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26/01/2023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la 3</a:t>
            </a:r>
            <a:r>
              <a:rPr lang="fr-FR" sz="2800" b="1" baseline="30000" dirty="0">
                <a:solidFill>
                  <a:srgbClr val="005696"/>
                </a:solidFill>
              </a:rPr>
              <a:t>e</a:t>
            </a:r>
            <a:endParaRPr lang="fr-FR" sz="2800" b="1" dirty="0">
              <a:solidFill>
                <a:srgbClr val="005696"/>
              </a:solidFill>
            </a:endParaRPr>
          </a:p>
          <a:p>
            <a:pPr lvl="1"/>
            <a:endParaRPr lang="fr-FR" sz="2800" b="1" dirty="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a:t>2022-2023</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d’établissement.</a:t>
            </a: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3</a:t>
            </a:r>
            <a:r>
              <a:rPr lang="fr-FR" sz="4000" dirty="0">
                <a:solidFill>
                  <a:schemeClr val="bg1"/>
                </a:solidFill>
              </a:rPr>
              <a:t>.</a:t>
            </a:r>
            <a:r>
              <a:rPr lang="fr-FR" sz="3600" dirty="0">
                <a:solidFill>
                  <a:schemeClr val="bg1"/>
                </a:solidFill>
              </a:rPr>
              <a:t>Validation des intentions d’orientation</a:t>
            </a:r>
          </a:p>
        </p:txBody>
      </p:sp>
    </p:spTree>
    <p:extLst>
      <p:ext uri="{BB962C8B-B14F-4D97-AF65-F5344CB8AC3E}">
        <p14:creationId xmlns:p14="http://schemas.microsoft.com/office/powerpoint/2010/main" val="310134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doit être validé pour être enregistr</a:t>
            </a:r>
            <a:r>
              <a:rPr lang="fr-FR" b="1" dirty="0">
                <a:solidFill>
                  <a:srgbClr val="002060"/>
                </a:solidFill>
              </a:rPr>
              <a:t>é.</a:t>
            </a: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Un courriel avec le récapitulatif des intentions d’orientation saisies est transmis à chaque représentant légal. </a:t>
            </a:r>
          </a:p>
          <a:p>
            <a:endParaRPr lang="fr-FR" sz="1600" b="1" dirty="0">
              <a:solidFill>
                <a:srgbClr val="002060"/>
              </a:solidFill>
            </a:endParaRPr>
          </a:p>
          <a:p>
            <a:r>
              <a:rPr lang="fr-FR" sz="1600" b="1" dirty="0">
                <a:solidFill>
                  <a:srgbClr val="002060"/>
                </a:solidFill>
              </a:rPr>
              <a:t>Les intentions peuvent être modifiées jusqu’à la fermeture du service. </a:t>
            </a:r>
          </a:p>
        </p:txBody>
      </p:sp>
    </p:spTree>
    <p:extLst>
      <p:ext uri="{BB962C8B-B14F-4D97-AF65-F5344CB8AC3E}">
        <p14:creationId xmlns:p14="http://schemas.microsoft.com/office/powerpoint/2010/main" val="382834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a:solidFill>
                  <a:schemeClr val="bg1"/>
                </a:solidFill>
              </a:rPr>
              <a:t> </a:t>
            </a:r>
            <a:r>
              <a:rPr lang="fr-FR" sz="3600" dirty="0">
                <a:solidFill>
                  <a:schemeClr val="bg1"/>
                </a:solidFill>
              </a:rPr>
              <a:t>4</a:t>
            </a:r>
            <a:r>
              <a:rPr lang="fr-FR" sz="3600" i="1" dirty="0">
                <a:solidFill>
                  <a:schemeClr val="bg1"/>
                </a:solidFill>
              </a:rPr>
              <a:t>. </a:t>
            </a:r>
            <a:r>
              <a:rPr lang="fr-FR" sz="3600" dirty="0">
                <a:solidFill>
                  <a:schemeClr val="bg1"/>
                </a:solidFill>
              </a:rPr>
              <a:t>Consultation et accusé de réception   de l’avis provisoire du conseil de classe </a:t>
            </a:r>
          </a:p>
        </p:txBody>
      </p:sp>
    </p:spTree>
    <p:extLst>
      <p:ext uri="{BB962C8B-B14F-4D97-AF65-F5344CB8AC3E}">
        <p14:creationId xmlns:p14="http://schemas.microsoft.com/office/powerpoint/2010/main" val="168178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Consultation et accusé de réception de l’avis provisoire du conseil de classe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a:solidFill>
                <a:schemeClr val="bg1"/>
              </a:solidFill>
            </a:endParaRPr>
          </a:p>
          <a:p>
            <a:endParaRPr lang="fr-FR" sz="3200" b="1" dirty="0">
              <a:solidFill>
                <a:schemeClr val="bg1"/>
              </a:solidFill>
            </a:endParaRPr>
          </a:p>
          <a:p>
            <a:pPr marL="342900" indent="-342900">
              <a:buAutoNum type="arabicPeriod"/>
            </a:pPr>
            <a:r>
              <a:rPr lang="fr-FR" sz="3200" b="1" dirty="0">
                <a:solidFill>
                  <a:schemeClr val="bg1"/>
                </a:solidFill>
              </a:rPr>
              <a:t> Connexion au service en ligne Orientation</a:t>
            </a:r>
          </a:p>
          <a:p>
            <a:endParaRPr lang="fr-FR" sz="3200" b="1" dirty="0">
              <a:solidFill>
                <a:schemeClr val="bg1"/>
              </a:solidFill>
            </a:endParaRPr>
          </a:p>
          <a:p>
            <a:r>
              <a:rPr lang="fr-FR" sz="2400" b="1" dirty="0">
                <a:solidFill>
                  <a:schemeClr val="bg1"/>
                </a:solidFill>
              </a:rPr>
              <a:t>Compatible avec tous types de supports, tablettes,    smartphones, ordinateurs</a:t>
            </a:r>
          </a:p>
          <a:p>
            <a:endParaRPr lang="fr-FR" sz="2400" b="1" dirty="0">
              <a:solidFill>
                <a:schemeClr val="bg1"/>
              </a:solidFill>
            </a:endParaRPr>
          </a:p>
          <a:p>
            <a:r>
              <a:rPr lang="fr-FR" sz="2400" b="1" dirty="0">
                <a:solidFill>
                  <a:schemeClr val="bg1"/>
                </a:solidFill>
              </a:rPr>
              <a:t>Accès avec l’adresse unique teleservices.education.gouv.fr</a:t>
            </a: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dirty="0"/>
              <a:t> </a:t>
            </a:r>
            <a:r>
              <a:rPr lang="fr-FR" sz="2000" dirty="0">
                <a:solidFill>
                  <a:srgbClr val="005696"/>
                </a:solidFill>
              </a:rPr>
              <a:t>Connexion au service en ligne Orientation</a:t>
            </a: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algn="just" defTabSz="1219170">
              <a:buNone/>
            </a:pPr>
            <a:r>
              <a:rPr lang="fr-FR" sz="1600" dirty="0">
                <a:solidFill>
                  <a:srgbClr val="002060"/>
                </a:solidFill>
              </a:rPr>
              <a:t>Le compte d’un représentant légal permet de saisir les intentions d’orientation et d’accuser réception de l’avis donné par le conseil de classe. </a:t>
            </a:r>
          </a:p>
          <a:p>
            <a:pPr marL="0" indent="0" algn="just" defTabSz="1219170">
              <a:buNone/>
            </a:pPr>
            <a:endParaRPr lang="fr-FR" sz="1600" dirty="0">
              <a:solidFill>
                <a:srgbClr val="002060"/>
              </a:solidFill>
            </a:endParaRPr>
          </a:p>
          <a:p>
            <a:pPr marL="0" indent="0" algn="just" defTabSz="1219170">
              <a:buNone/>
            </a:pPr>
            <a:r>
              <a:rPr lang="fr-FR" sz="1600" dirty="0">
                <a:solidFill>
                  <a:srgbClr val="002060"/>
                </a:solidFill>
              </a:rPr>
              <a:t>Le compte 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defTabSz="1219170">
              <a:buNone/>
            </a:pPr>
            <a:br>
              <a:rPr lang="fr-FR" sz="1800" dirty="0">
                <a:solidFill>
                  <a:schemeClr val="bg1"/>
                </a:solidFill>
              </a:rPr>
            </a:br>
            <a:br>
              <a:rPr lang="fr-FR" sz="1800" dirty="0">
                <a:solidFill>
                  <a:schemeClr val="bg1"/>
                </a:solidFill>
              </a:rPr>
            </a:br>
            <a:r>
              <a:rPr lang="fr-FR" sz="1600" dirty="0">
                <a:solidFill>
                  <a:srgbClr val="002060"/>
                </a:solidFill>
              </a:rPr>
              <a:t>Connexion au portail Scolarité services avec mon compte </a:t>
            </a:r>
            <a:r>
              <a:rPr lang="fr-FR" sz="1600" dirty="0" err="1">
                <a:solidFill>
                  <a:srgbClr val="002060"/>
                </a:solidFill>
              </a:rPr>
              <a:t>EduConnect</a:t>
            </a:r>
            <a:r>
              <a:rPr lang="fr-FR" sz="1600" dirty="0">
                <a:solidFill>
                  <a:srgbClr val="002060"/>
                </a:solidFill>
              </a:rPr>
              <a:t>.</a:t>
            </a:r>
            <a:br>
              <a:rPr lang="fr-FR" sz="1600" dirty="0">
                <a:solidFill>
                  <a:srgbClr val="002060"/>
                </a:solidFill>
              </a:rPr>
            </a:br>
            <a:br>
              <a:rPr lang="fr-FR" sz="1600" dirty="0">
                <a:solidFill>
                  <a:srgbClr val="002060"/>
                </a:solidFill>
              </a:rPr>
            </a:br>
            <a:r>
              <a:rPr lang="fr-FR" sz="1600" dirty="0">
                <a:solidFill>
                  <a:srgbClr val="002060"/>
                </a:solidFill>
              </a:rPr>
              <a:t>Accès avec l’identifiant et le mot de passe  transmis par le chef d’établissement.</a:t>
            </a:r>
            <a:br>
              <a:rPr lang="fr-FR" sz="1600" dirty="0">
                <a:solidFill>
                  <a:srgbClr val="002060"/>
                </a:solidFill>
              </a:rPr>
            </a:br>
            <a:br>
              <a:rPr lang="fr-FR" sz="1800" dirty="0">
                <a:solidFill>
                  <a:srgbClr val="002060"/>
                </a:solidFill>
              </a:rPr>
            </a:br>
            <a:r>
              <a:rPr lang="fr-FR" sz="1800" b="0" dirty="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d’établissement.</a:t>
            </a: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2. Saisie des intentions d’orientation</a:t>
            </a:r>
          </a:p>
        </p:txBody>
      </p:sp>
    </p:spTree>
    <p:extLst>
      <p:ext uri="{BB962C8B-B14F-4D97-AF65-F5344CB8AC3E}">
        <p14:creationId xmlns:p14="http://schemas.microsoft.com/office/powerpoint/2010/main" val="407666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Présentation de chaque phase pour repérer les différentes étapes.</a:t>
            </a:r>
          </a:p>
        </p:txBody>
      </p:sp>
    </p:spTree>
    <p:extLst>
      <p:ext uri="{BB962C8B-B14F-4D97-AF65-F5344CB8AC3E}">
        <p14:creationId xmlns:p14="http://schemas.microsoft.com/office/powerpoint/2010/main" val="282324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a:solidFill>
                <a:schemeClr val="bg1"/>
              </a:solidFill>
            </a:endParaRPr>
          </a:p>
          <a:p>
            <a:pPr algn="just"/>
            <a:r>
              <a:rPr lang="fr-FR" sz="1600" b="1" dirty="0">
                <a:solidFill>
                  <a:srgbClr val="002060"/>
                </a:solidFill>
              </a:rPr>
              <a:t>Le bouton « + Ajouter une intention » ouvre une pop-up qui permet la sélection d’une voie d’orientation, les intentions doivent être validées pour être enregistrées.</a:t>
            </a: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2.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B279A5-87A2-445D-95C3-916EB9C5F0E3}">
  <ds:schemaRefs>
    <ds:schemaRef ds:uri="http://purl.org/dc/elements/1.1/"/>
    <ds:schemaRef ds:uri="http://schemas.microsoft.com/office/2006/documentManagement/types"/>
    <ds:schemaRef ds:uri="http://purl.org/dc/dcmitype/"/>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MINISTÈRIEL</Template>
  <TotalTime>479</TotalTime>
  <Words>415</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cop6</cp:lastModifiedBy>
  <cp:revision>59</cp:revision>
  <dcterms:created xsi:type="dcterms:W3CDTF">2020-03-05T15:21:24Z</dcterms:created>
  <dcterms:modified xsi:type="dcterms:W3CDTF">2023-01-26T21:38:23Z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